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2"/>
  </p:notesMasterIdLst>
  <p:sldIdLst>
    <p:sldId id="256" r:id="rId5"/>
    <p:sldId id="257" r:id="rId6"/>
    <p:sldId id="258" r:id="rId7"/>
    <p:sldId id="265" r:id="rId8"/>
    <p:sldId id="273" r:id="rId9"/>
    <p:sldId id="264" r:id="rId10"/>
    <p:sldId id="276" r:id="rId11"/>
    <p:sldId id="277" r:id="rId12"/>
    <p:sldId id="266" r:id="rId13"/>
    <p:sldId id="269" r:id="rId14"/>
    <p:sldId id="270" r:id="rId15"/>
    <p:sldId id="267" r:id="rId16"/>
    <p:sldId id="268" r:id="rId17"/>
    <p:sldId id="275" r:id="rId18"/>
    <p:sldId id="271" r:id="rId19"/>
    <p:sldId id="272" r:id="rId20"/>
    <p:sldId id="274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Economica" panose="020B0600000101010101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0A59C-32A4-4AA6-87B2-864FB769A60C}" v="365" dt="2023-08-08T19:21:37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22" autoAdjust="0"/>
  </p:normalViewPr>
  <p:slideViewPr>
    <p:cSldViewPr snapToGrid="0">
      <p:cViewPr varScale="1">
        <p:scale>
          <a:sx n="137" d="100"/>
          <a:sy n="137" d="100"/>
        </p:scale>
        <p:origin x="86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fbe5d6d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fbe5d6d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78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kh3a4a/Survil_projec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v5jh6FqcvP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987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nsolas"/>
                <a:ea typeface="Consolas"/>
                <a:cs typeface="Consolas"/>
                <a:sym typeface="Consolas"/>
              </a:rPr>
              <a:t>P	o	r	t	f	o	l	i	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2060539" y="913567"/>
            <a:ext cx="6356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4400" dirty="0">
                <a:latin typeface="Consolas"/>
                <a:ea typeface="Consolas"/>
                <a:cs typeface="Consolas"/>
                <a:sym typeface="Consolas"/>
              </a:rPr>
              <a:t>김 강 휘	</a:t>
            </a:r>
            <a:endParaRPr sz="14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971840" y="1150930"/>
            <a:ext cx="3040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Consolas"/>
                <a:ea typeface="Consolas"/>
                <a:cs typeface="Consolas"/>
                <a:sym typeface="Consolas"/>
              </a:rPr>
              <a:t>서 버 	프 로 그 래 머 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23724" y="3183614"/>
            <a:ext cx="2926549" cy="165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Consolas"/>
                <a:ea typeface="Consolas"/>
                <a:cs typeface="Consolas"/>
                <a:sym typeface="Consolas"/>
              </a:rPr>
              <a:t>Phone. 	010 - 5532 - 9382</a:t>
            </a: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E-mail 	kkh3a4a@naver.com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Education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한국공학대학교 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게임공학과 졸업예정</a:t>
            </a:r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(2024.02)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Birth	1997. 04. 17</a:t>
            </a: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Address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경기도 시흥시 </a:t>
            </a:r>
            <a:r>
              <a:rPr lang="ko-KR" altLang="en-US" sz="1000" dirty="0" err="1">
                <a:latin typeface="Consolas"/>
                <a:ea typeface="Consolas"/>
                <a:cs typeface="Consolas"/>
                <a:sym typeface="Consolas"/>
              </a:rPr>
              <a:t>정왕동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BE02E-EABD-38F8-D125-A52C136F9A1F}"/>
              </a:ext>
            </a:extLst>
          </p:cNvPr>
          <p:cNvSpPr txBox="1"/>
          <p:nvPr/>
        </p:nvSpPr>
        <p:spPr>
          <a:xfrm>
            <a:off x="3632667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Skills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E7D871-2F0C-7741-3152-B2DA00BFD6F0}"/>
              </a:ext>
            </a:extLst>
          </p:cNvPr>
          <p:cNvCxnSpPr>
            <a:cxnSpLocks/>
          </p:cNvCxnSpPr>
          <p:nvPr/>
        </p:nvCxnSpPr>
        <p:spPr>
          <a:xfrm>
            <a:off x="3632667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B943EB-78D2-1961-E732-FEAC9F198800}"/>
              </a:ext>
            </a:extLst>
          </p:cNvPr>
          <p:cNvSpPr txBox="1"/>
          <p:nvPr/>
        </p:nvSpPr>
        <p:spPr>
          <a:xfrm>
            <a:off x="3652105" y="1811872"/>
            <a:ext cx="1678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b="1" dirty="0">
                <a:latin typeface="Consolas" panose="020B0609020204030204" pitchFamily="49" charset="0"/>
              </a:rPr>
              <a:t>C++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Lua Script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4A024-B287-A2A5-F1A5-CBED0A17F08E}"/>
              </a:ext>
            </a:extLst>
          </p:cNvPr>
          <p:cNvSpPr txBox="1"/>
          <p:nvPr/>
        </p:nvSpPr>
        <p:spPr>
          <a:xfrm>
            <a:off x="3632667" y="3529966"/>
            <a:ext cx="226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클라이언트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SDL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SFML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Unreal Engine5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Unity</a:t>
            </a:r>
          </a:p>
          <a:p>
            <a:pPr marL="171450" indent="-171450">
              <a:buFontTx/>
              <a:buChar char="-"/>
            </a:pPr>
            <a:endParaRPr lang="en-US" altLang="ko-KR" sz="1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61A01-A33F-8022-67C8-3BC7DCE1FD3A}"/>
              </a:ext>
            </a:extLst>
          </p:cNvPr>
          <p:cNvSpPr txBox="1"/>
          <p:nvPr/>
        </p:nvSpPr>
        <p:spPr>
          <a:xfrm>
            <a:off x="3629942" y="2679054"/>
            <a:ext cx="1774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서버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TCP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IOCP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dirty="0" err="1"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멀티쓰레딩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B85D9-BBF7-1F1B-9DD7-963BF039659E}"/>
              </a:ext>
            </a:extLst>
          </p:cNvPr>
          <p:cNvSpPr txBox="1"/>
          <p:nvPr/>
        </p:nvSpPr>
        <p:spPr>
          <a:xfrm>
            <a:off x="3632667" y="4363406"/>
            <a:ext cx="226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Etc.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3ds Max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err="1">
                <a:latin typeface="Consolas" panose="020B0609020204030204" pitchFamily="49" charset="0"/>
              </a:rPr>
              <a:t>github</a:t>
            </a:r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PhotoShop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A99499-799F-9011-D3FB-001AF10B916A}"/>
              </a:ext>
            </a:extLst>
          </p:cNvPr>
          <p:cNvCxnSpPr>
            <a:cxnSpLocks/>
          </p:cNvCxnSpPr>
          <p:nvPr/>
        </p:nvCxnSpPr>
        <p:spPr>
          <a:xfrm>
            <a:off x="3051600" y="1504737"/>
            <a:ext cx="5402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7A27AC-B183-4890-78B4-5EC646A5BB21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인간의 얼굴, 사람, 의류, 넥타이이(가) 표시된 사진&#10;&#10;자동 생성된 설명">
            <a:extLst>
              <a:ext uri="{FF2B5EF4-FFF2-40B4-BE49-F238E27FC236}">
                <a16:creationId xmlns:a16="http://schemas.microsoft.com/office/drawing/2014/main" id="{D6DD839F-1910-2AB1-F14D-8F442CE0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3" y="991792"/>
            <a:ext cx="1609489" cy="2139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1291E-0111-C1E4-42E2-353C23D12624}"/>
              </a:ext>
            </a:extLst>
          </p:cNvPr>
          <p:cNvSpPr txBox="1"/>
          <p:nvPr/>
        </p:nvSpPr>
        <p:spPr>
          <a:xfrm>
            <a:off x="5944612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수강 과목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9A60C0-2AE6-4D81-5E8B-46658C585D4C}"/>
              </a:ext>
            </a:extLst>
          </p:cNvPr>
          <p:cNvCxnSpPr>
            <a:cxnSpLocks/>
          </p:cNvCxnSpPr>
          <p:nvPr/>
        </p:nvCxnSpPr>
        <p:spPr>
          <a:xfrm>
            <a:off x="5944612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A59C82-5E2F-BF3F-8C7C-FDA5160800D7}"/>
              </a:ext>
            </a:extLst>
          </p:cNvPr>
          <p:cNvSpPr txBox="1"/>
          <p:nvPr/>
        </p:nvSpPr>
        <p:spPr>
          <a:xfrm>
            <a:off x="5964049" y="1811872"/>
            <a:ext cx="25481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C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C++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자료구조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- 2D </a:t>
            </a:r>
            <a:r>
              <a:rPr lang="ko-KR" altLang="en-US" sz="1000" dirty="0">
                <a:latin typeface="Consolas" panose="020B0609020204030204" pitchFamily="49" charset="0"/>
              </a:rPr>
              <a:t>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STL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데이터베이스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네트워크 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게임소프트웨어 공학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Consolas" panose="020B0609020204030204" pitchFamily="49" charset="0"/>
              </a:rPr>
              <a:t>게임사운드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스크립트언어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게임엔진</a:t>
            </a:r>
            <a:r>
              <a:rPr lang="en-US" altLang="ko-KR" sz="1000" dirty="0">
                <a:latin typeface="Consolas" panose="020B0609020204030204" pitchFamily="49" charset="0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멀티 코어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 서버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Zone</a:t>
            </a:r>
            <a:r>
              <a:rPr lang="ko-KR" altLang="en-US" dirty="0">
                <a:latin typeface="+mj-ea"/>
                <a:ea typeface="+mj-ea"/>
              </a:rPr>
              <a:t> 분할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86073-EF70-EC80-BB18-83C444987D3F}"/>
              </a:ext>
            </a:extLst>
          </p:cNvPr>
          <p:cNvSpPr txBox="1"/>
          <p:nvPr/>
        </p:nvSpPr>
        <p:spPr>
          <a:xfrm>
            <a:off x="440574" y="979925"/>
            <a:ext cx="6741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동접을</a:t>
            </a:r>
            <a:r>
              <a:rPr lang="ko-KR" altLang="en-US" sz="1000" dirty="0">
                <a:latin typeface="Consolas" panose="020B0609020204030204" pitchFamily="49" charset="0"/>
              </a:rPr>
              <a:t> 늘리기 위해 도입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latin typeface="Consolas" panose="020B0609020204030204" pitchFamily="49" charset="0"/>
              </a:rPr>
              <a:t>나 </a:t>
            </a:r>
            <a:r>
              <a:rPr lang="en-US" altLang="ko-KR" sz="1000" dirty="0">
                <a:latin typeface="Consolas" panose="020B0609020204030204" pitchFamily="49" charset="0"/>
              </a:rPr>
              <a:t>NPC </a:t>
            </a:r>
            <a:r>
              <a:rPr lang="ko-KR" altLang="en-US" sz="1000" dirty="0">
                <a:latin typeface="Consolas" panose="020B0609020204030204" pitchFamily="49" charset="0"/>
              </a:rPr>
              <a:t>이동시 게임내 전체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가 아닌 </a:t>
            </a:r>
            <a:r>
              <a:rPr lang="en-US" altLang="ko-KR" sz="1000" dirty="0">
                <a:latin typeface="Consolas" panose="020B0609020204030204" pitchFamily="49" charset="0"/>
              </a:rPr>
              <a:t>Zone </a:t>
            </a:r>
            <a:r>
              <a:rPr lang="ko-KR" altLang="en-US" sz="1000" dirty="0">
                <a:latin typeface="Consolas" panose="020B0609020204030204" pitchFamily="49" charset="0"/>
              </a:rPr>
              <a:t>내의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 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전체 월드를 </a:t>
            </a:r>
            <a:r>
              <a:rPr lang="en-US" altLang="ko-KR" sz="1000" dirty="0">
                <a:latin typeface="Consolas" panose="020B0609020204030204" pitchFamily="49" charset="0"/>
              </a:rPr>
              <a:t>50</a:t>
            </a:r>
            <a:r>
              <a:rPr lang="ko-KR" altLang="en-US" sz="1000" dirty="0">
                <a:latin typeface="Consolas" panose="020B0609020204030204" pitchFamily="49" charset="0"/>
              </a:rPr>
              <a:t>개로 나누어 시야에 속한 </a:t>
            </a:r>
            <a:r>
              <a:rPr lang="en-US" altLang="ko-KR" sz="1000" dirty="0">
                <a:latin typeface="Consolas" panose="020B0609020204030204" pitchFamily="49" charset="0"/>
              </a:rPr>
              <a:t>Zone</a:t>
            </a:r>
            <a:r>
              <a:rPr lang="ko-KR" altLang="en-US" sz="1000" dirty="0">
                <a:latin typeface="Consolas" panose="020B0609020204030204" pitchFamily="49" charset="0"/>
              </a:rPr>
              <a:t>에 있는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9" name="그림 18" descr="텍스트, 스크린샷, 별자리, 별이(가) 표시된 사진&#10;&#10;자동 생성된 설명">
            <a:extLst>
              <a:ext uri="{FF2B5EF4-FFF2-40B4-BE49-F238E27FC236}">
                <a16:creationId xmlns:a16="http://schemas.microsoft.com/office/drawing/2014/main" id="{4EBE8527-CAC5-13E9-6A4D-1BB2DE4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0" y="2057143"/>
            <a:ext cx="2563817" cy="2025535"/>
          </a:xfrm>
          <a:prstGeom prst="rect">
            <a:avLst/>
          </a:prstGeom>
        </p:spPr>
      </p:pic>
      <p:pic>
        <p:nvPicPr>
          <p:cNvPr id="21" name="그림 20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AA231315-0228-5391-6300-D6CB82FC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21" y="2057144"/>
            <a:ext cx="2551854" cy="2025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185FAF-4E00-84AE-1606-D0AA15F49B69}"/>
              </a:ext>
            </a:extLst>
          </p:cNvPr>
          <p:cNvSpPr txBox="1"/>
          <p:nvPr/>
        </p:nvSpPr>
        <p:spPr>
          <a:xfrm>
            <a:off x="998187" y="4143155"/>
            <a:ext cx="217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전 </a:t>
            </a:r>
            <a:r>
              <a:rPr lang="ko-KR" altLang="en-US" dirty="0" err="1"/>
              <a:t>동접</a:t>
            </a:r>
            <a:r>
              <a:rPr lang="en-US" altLang="ko-KR" dirty="0"/>
              <a:t>(334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BBA76-0C31-3B07-6B6D-061DB6820BF6}"/>
              </a:ext>
            </a:extLst>
          </p:cNvPr>
          <p:cNvSpPr txBox="1"/>
          <p:nvPr/>
        </p:nvSpPr>
        <p:spPr>
          <a:xfrm>
            <a:off x="3626426" y="4143154"/>
            <a:ext cx="22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(3542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5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AD740-80A7-892D-3C1C-01E6323B618E}"/>
              </a:ext>
            </a:extLst>
          </p:cNvPr>
          <p:cNvSpPr/>
          <p:nvPr/>
        </p:nvSpPr>
        <p:spPr>
          <a:xfrm>
            <a:off x="6608619" y="1130533"/>
            <a:ext cx="1986741" cy="192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NPC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9871B-46B6-59C4-8749-77883C42158B}"/>
              </a:ext>
            </a:extLst>
          </p:cNvPr>
          <p:cNvSpPr txBox="1"/>
          <p:nvPr/>
        </p:nvSpPr>
        <p:spPr>
          <a:xfrm>
            <a:off x="6608619" y="1130533"/>
            <a:ext cx="18869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volatile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n_wake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주변에 플레이어가 있다면 한번만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바꿔주어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작동하게 한다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7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0,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last_attacker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is_batte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n_type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2 peace 3, 4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3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로밍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2, 4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</a:t>
            </a:r>
            <a:endParaRPr lang="en-US" altLang="ko-KR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E5480-ACA2-D309-5F53-6153F62E9E29}"/>
              </a:ext>
            </a:extLst>
          </p:cNvPr>
          <p:cNvSpPr txBox="1"/>
          <p:nvPr/>
        </p:nvSpPr>
        <p:spPr>
          <a:xfrm>
            <a:off x="6608619" y="789711"/>
            <a:ext cx="179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NPC </a:t>
            </a:r>
            <a:r>
              <a:rPr lang="ko-KR" altLang="en-US" sz="1600" dirty="0"/>
              <a:t>자료구조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C18B-4FAD-45C1-4436-122B64D0B6F9}"/>
              </a:ext>
            </a:extLst>
          </p:cNvPr>
          <p:cNvSpPr txBox="1"/>
          <p:nvPr/>
        </p:nvSpPr>
        <p:spPr>
          <a:xfrm>
            <a:off x="311700" y="965035"/>
            <a:ext cx="634057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만 마리의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NPC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작동하도록 최적화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</a:rPr>
              <a:t>는 시야 내에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없다면 </a:t>
            </a:r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를 통해 작동하지 않도록 구현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는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있거나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적대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범위 내에 있을 때 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</a:rPr>
              <a:t>가 죽거나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없다면 작동을 멈춤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또한 </a:t>
            </a:r>
            <a:r>
              <a:rPr lang="en-US" altLang="ko-KR" sz="1100" dirty="0">
                <a:latin typeface="Consolas" panose="020B0609020204030204" pitchFamily="49" charset="0"/>
              </a:rPr>
              <a:t>Zone</a:t>
            </a:r>
            <a:r>
              <a:rPr lang="ko-KR" altLang="en-US" sz="1100" dirty="0">
                <a:latin typeface="Consolas" panose="020B0609020204030204" pitchFamily="49" charset="0"/>
              </a:rPr>
              <a:t>으로 관리하여 시야 처리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DD118-E3E3-8A4A-E300-1C3E8CBAEA29}"/>
              </a:ext>
            </a:extLst>
          </p:cNvPr>
          <p:cNvSpPr txBox="1"/>
          <p:nvPr/>
        </p:nvSpPr>
        <p:spPr>
          <a:xfrm>
            <a:off x="245254" y="2903200"/>
            <a:ext cx="29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NPC </a:t>
            </a:r>
            <a:r>
              <a:rPr lang="ko-KR" altLang="en-US" sz="1800" dirty="0"/>
              <a:t>설계 시 문제점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9B58D-557D-59C2-2A32-3AC91B96BBBD}"/>
              </a:ext>
            </a:extLst>
          </p:cNvPr>
          <p:cNvSpPr txBox="1"/>
          <p:nvPr/>
        </p:nvSpPr>
        <p:spPr>
          <a:xfrm>
            <a:off x="245253" y="3204745"/>
            <a:ext cx="85870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NPC AI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는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EventQueue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이벤트를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하고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TimerThread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작동합니다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그러나 주변 플레이어가 동시에 증가할 때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이벤트가 여러 번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중복으로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되는 문제가 발생했습니다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 문제를 해결하기 위해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을 호출하기 전에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last_attack_check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CAS(Compare-And-Swap)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true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인지 확인하고 진행하도록 구현하였습니다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로 구현되어 여러 쓰레드에서 동시에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호출 시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Stack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에러가 발생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lock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을 추가하여 오류를 방지하였습니다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200,000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마리라서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TimerThread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전체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처리가 불가능합니다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PQCS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함수를 통해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WorkerThread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작동하도록 구현하여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의 성능을 개선하였습니다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8E596-A266-1A19-02AC-354B48A88A62}"/>
              </a:ext>
            </a:extLst>
          </p:cNvPr>
          <p:cNvSpPr/>
          <p:nvPr/>
        </p:nvSpPr>
        <p:spPr>
          <a:xfrm>
            <a:off x="351174" y="2729604"/>
            <a:ext cx="4077418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383B7-F325-E76C-ED3E-AEE3F0C10DBA}"/>
              </a:ext>
            </a:extLst>
          </p:cNvPr>
          <p:cNvSpPr/>
          <p:nvPr/>
        </p:nvSpPr>
        <p:spPr>
          <a:xfrm>
            <a:off x="5188045" y="2737027"/>
            <a:ext cx="3196271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46B21-96E6-4F1E-6C8B-BF9FB5769F0F}"/>
              </a:ext>
            </a:extLst>
          </p:cNvPr>
          <p:cNvSpPr txBox="1"/>
          <p:nvPr/>
        </p:nvSpPr>
        <p:spPr>
          <a:xfrm>
            <a:off x="311700" y="979925"/>
            <a:ext cx="82337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정보를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저장 및 수정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채팅을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에 시간과 함께 저장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로그인 시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 검색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등록된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가 없을 시에는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생성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를 생성할 때는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Stored Procedure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사용하여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DB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성능 향상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CHECKSUM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은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왜 하나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? Stored Procedure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에서 랜덤 좌표를 만드는 것이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게임서버에서 만드는 것보다 효율적인가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?)</a:t>
            </a: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/>
              <a:t>DB</a:t>
            </a:r>
            <a:r>
              <a:rPr lang="ko-KR" altLang="en-US" sz="1050" dirty="0"/>
              <a:t>오류 발생 시 </a:t>
            </a:r>
            <a:r>
              <a:rPr lang="en-US" altLang="ko-KR" sz="1050" dirty="0"/>
              <a:t>DB </a:t>
            </a:r>
            <a:r>
              <a:rPr lang="ko-KR" altLang="en-US" sz="1050" dirty="0"/>
              <a:t>초기화 후</a:t>
            </a:r>
            <a:r>
              <a:rPr lang="en-US" altLang="ko-KR" sz="1050" dirty="0"/>
              <a:t> </a:t>
            </a:r>
            <a:r>
              <a:rPr lang="ko-KR" altLang="en-US" sz="1050" dirty="0"/>
              <a:t>재연결을 시도하도록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22DAF-131B-E299-E63C-64BF565CF979}"/>
              </a:ext>
            </a:extLst>
          </p:cNvPr>
          <p:cNvSpPr txBox="1"/>
          <p:nvPr/>
        </p:nvSpPr>
        <p:spPr>
          <a:xfrm>
            <a:off x="5188045" y="2786904"/>
            <a:ext cx="320871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ALTER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PROCEDURE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@Param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20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BEGIN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SET NOCOUNT ON added to prevent extra result sets from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interfering with SELECT statements.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NOCOUNT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Insert statements for procedure here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INSERT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user_info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user_name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user_x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user_y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VALUES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@Param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682A-6E96-0500-B957-B9A54CCF5E77}"/>
              </a:ext>
            </a:extLst>
          </p:cNvPr>
          <p:cNvSpPr txBox="1"/>
          <p:nvPr/>
        </p:nvSpPr>
        <p:spPr>
          <a:xfrm>
            <a:off x="5175603" y="4175608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Stored Procedure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71D8-749C-D3E7-CFFD-B96350066181}"/>
              </a:ext>
            </a:extLst>
          </p:cNvPr>
          <p:cNvSpPr txBox="1"/>
          <p:nvPr/>
        </p:nvSpPr>
        <p:spPr>
          <a:xfrm>
            <a:off x="351174" y="2708105"/>
            <a:ext cx="450549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SQLAllocHandle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hdbc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SQLWCHAR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query[100];</a:t>
            </a:r>
          </a:p>
          <a:p>
            <a:r>
              <a:rPr lang="de-DE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wchar_t</a:t>
            </a:r>
            <a:r>
              <a:rPr lang="de-DE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w_name[20];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20,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(query, 100,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L"EXEC 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%d, '%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SQLExecDirect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query,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SQL_NTS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SQLFreeHandle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555C6-22B1-4F7D-77F5-27A6047A06A8}"/>
              </a:ext>
            </a:extLst>
          </p:cNvPr>
          <p:cNvSpPr txBox="1"/>
          <p:nvPr/>
        </p:nvSpPr>
        <p:spPr>
          <a:xfrm>
            <a:off x="644103" y="4125731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access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22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로 바로 연동하지 않고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을 연결시켜주는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Query Server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형식으로 구현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	- 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의 부하와 메모리 사용 분산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동접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당 몇 바이트가 절약되는가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?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ko-KR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30A3FECE-491B-02F8-2261-B496CF02B11C}"/>
              </a:ext>
            </a:extLst>
          </p:cNvPr>
          <p:cNvSpPr/>
          <p:nvPr/>
        </p:nvSpPr>
        <p:spPr>
          <a:xfrm>
            <a:off x="501733" y="21021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1A86E27F-9526-3ACF-1C17-A7B9DA54B1EC}"/>
              </a:ext>
            </a:extLst>
          </p:cNvPr>
          <p:cNvSpPr/>
          <p:nvPr/>
        </p:nvSpPr>
        <p:spPr>
          <a:xfrm>
            <a:off x="501733" y="254351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8930B19B-2A5A-6A1C-D815-C99613AEDD9A}"/>
              </a:ext>
            </a:extLst>
          </p:cNvPr>
          <p:cNvSpPr/>
          <p:nvPr/>
        </p:nvSpPr>
        <p:spPr>
          <a:xfrm>
            <a:off x="501733" y="29848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9" name="Google Shape;82;p15">
            <a:extLst>
              <a:ext uri="{FF2B5EF4-FFF2-40B4-BE49-F238E27FC236}">
                <a16:creationId xmlns:a16="http://schemas.microsoft.com/office/drawing/2014/main" id="{C5C53B02-4BBC-0D07-7CA7-995BD19A8F25}"/>
              </a:ext>
            </a:extLst>
          </p:cNvPr>
          <p:cNvSpPr/>
          <p:nvPr/>
        </p:nvSpPr>
        <p:spPr>
          <a:xfrm>
            <a:off x="2986783" y="2102136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GameServer</a:t>
            </a:r>
            <a:endParaRPr/>
          </a:p>
        </p:txBody>
      </p:sp>
      <p:cxnSp>
        <p:nvCxnSpPr>
          <p:cNvPr id="10" name="Google Shape;83;p15">
            <a:extLst>
              <a:ext uri="{FF2B5EF4-FFF2-40B4-BE49-F238E27FC236}">
                <a16:creationId xmlns:a16="http://schemas.microsoft.com/office/drawing/2014/main" id="{0E8DD1FF-D335-1BF0-8EE6-8707C2E7756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32033" y="2279611"/>
            <a:ext cx="12549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84;p15">
            <a:extLst>
              <a:ext uri="{FF2B5EF4-FFF2-40B4-BE49-F238E27FC236}">
                <a16:creationId xmlns:a16="http://schemas.microsoft.com/office/drawing/2014/main" id="{092F3E21-7AC5-8465-9CF2-AF0EE1ECBE04}"/>
              </a:ext>
            </a:extLst>
          </p:cNvPr>
          <p:cNvCxnSpPr>
            <a:stCxn id="7" idx="3"/>
            <a:endCxn id="9" idx="1"/>
          </p:cNvCxnSpPr>
          <p:nvPr/>
        </p:nvCxnSpPr>
        <p:spPr>
          <a:xfrm rot="10800000" flipH="1">
            <a:off x="1732033" y="2500161"/>
            <a:ext cx="1254900" cy="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85;p15">
            <a:extLst>
              <a:ext uri="{FF2B5EF4-FFF2-40B4-BE49-F238E27FC236}">
                <a16:creationId xmlns:a16="http://schemas.microsoft.com/office/drawing/2014/main" id="{6A7B4883-CCEA-8CC6-21D1-9C83272A4BE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rot="10800000" flipH="1">
            <a:off x="1732033" y="2500211"/>
            <a:ext cx="1254900" cy="6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6;p15">
            <a:extLst>
              <a:ext uri="{FF2B5EF4-FFF2-40B4-BE49-F238E27FC236}">
                <a16:creationId xmlns:a16="http://schemas.microsoft.com/office/drawing/2014/main" id="{027BA065-E0AD-6986-73F4-9EA9CFB0A79E}"/>
              </a:ext>
            </a:extLst>
          </p:cNvPr>
          <p:cNvSpPr/>
          <p:nvPr/>
        </p:nvSpPr>
        <p:spPr>
          <a:xfrm>
            <a:off x="2986783" y="3320561"/>
            <a:ext cx="1849500" cy="707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Query Server</a:t>
            </a:r>
            <a:endParaRPr dirty="0"/>
          </a:p>
        </p:txBody>
      </p:sp>
      <p:cxnSp>
        <p:nvCxnSpPr>
          <p:cNvPr id="14" name="Google Shape;87;p15">
            <a:extLst>
              <a:ext uri="{FF2B5EF4-FFF2-40B4-BE49-F238E27FC236}">
                <a16:creationId xmlns:a16="http://schemas.microsoft.com/office/drawing/2014/main" id="{4C00A75B-AFF9-B773-31D4-A81E540F578F}"/>
              </a:ext>
            </a:extLst>
          </p:cNvPr>
          <p:cNvCxnSpPr/>
          <p:nvPr/>
        </p:nvCxnSpPr>
        <p:spPr>
          <a:xfrm>
            <a:off x="3539933" y="2919486"/>
            <a:ext cx="0" cy="4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88;p15">
            <a:extLst>
              <a:ext uri="{FF2B5EF4-FFF2-40B4-BE49-F238E27FC236}">
                <a16:creationId xmlns:a16="http://schemas.microsoft.com/office/drawing/2014/main" id="{A5A5A117-C885-6F7D-3292-E3EC4C28CE61}"/>
              </a:ext>
            </a:extLst>
          </p:cNvPr>
          <p:cNvCxnSpPr/>
          <p:nvPr/>
        </p:nvCxnSpPr>
        <p:spPr>
          <a:xfrm rot="10800000">
            <a:off x="4307733" y="2903111"/>
            <a:ext cx="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89;p15">
            <a:extLst>
              <a:ext uri="{FF2B5EF4-FFF2-40B4-BE49-F238E27FC236}">
                <a16:creationId xmlns:a16="http://schemas.microsoft.com/office/drawing/2014/main" id="{1C16DA8A-193C-7BC4-2C34-A243029C8E77}"/>
              </a:ext>
            </a:extLst>
          </p:cNvPr>
          <p:cNvCxnSpPr/>
          <p:nvPr/>
        </p:nvCxnSpPr>
        <p:spPr>
          <a:xfrm>
            <a:off x="4836133" y="3472636"/>
            <a:ext cx="64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90;p15">
            <a:extLst>
              <a:ext uri="{FF2B5EF4-FFF2-40B4-BE49-F238E27FC236}">
                <a16:creationId xmlns:a16="http://schemas.microsoft.com/office/drawing/2014/main" id="{C087EDBF-A641-C133-E254-136146508C67}"/>
              </a:ext>
            </a:extLst>
          </p:cNvPr>
          <p:cNvSpPr/>
          <p:nvPr/>
        </p:nvSpPr>
        <p:spPr>
          <a:xfrm>
            <a:off x="5480233" y="3276161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DBServer</a:t>
            </a:r>
            <a:endParaRPr/>
          </a:p>
        </p:txBody>
      </p:sp>
      <p:cxnSp>
        <p:nvCxnSpPr>
          <p:cNvPr id="18" name="Google Shape;91;p15">
            <a:extLst>
              <a:ext uri="{FF2B5EF4-FFF2-40B4-BE49-F238E27FC236}">
                <a16:creationId xmlns:a16="http://schemas.microsoft.com/office/drawing/2014/main" id="{B94DAFB2-D64C-1C72-0E05-F42954BFA017}"/>
              </a:ext>
            </a:extLst>
          </p:cNvPr>
          <p:cNvCxnSpPr/>
          <p:nvPr/>
        </p:nvCxnSpPr>
        <p:spPr>
          <a:xfrm rot="10800000">
            <a:off x="4836283" y="3806361"/>
            <a:ext cx="64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7908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성능비교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더미 클라이언트가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초에 한번씩 채팅을 전송하도록 구현하여 </a:t>
            </a:r>
            <a:r>
              <a:rPr lang="en-US" altLang="ko-KR" sz="1000" dirty="0" err="1">
                <a:solidFill>
                  <a:schemeClr val="tx1"/>
                </a:solidFill>
                <a:latin typeface="+mj-ea"/>
                <a:ea typeface="+mj-ea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의 부하를 주어 테스트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16E9F7A1-DAD6-A390-9EB2-0079F828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796753"/>
            <a:ext cx="3221355" cy="2438737"/>
          </a:xfrm>
          <a:prstGeom prst="rect">
            <a:avLst/>
          </a:prstGeom>
        </p:spPr>
      </p:pic>
      <p:pic>
        <p:nvPicPr>
          <p:cNvPr id="20" name="그림 19" descr="텍스트, 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EA3304EB-3DA4-52F5-EC1E-C6E9D2D3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6753"/>
            <a:ext cx="3221355" cy="2432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591D2D-A998-D0AD-ABE5-449E4E8B3587}"/>
              </a:ext>
            </a:extLst>
          </p:cNvPr>
          <p:cNvSpPr txBox="1"/>
          <p:nvPr/>
        </p:nvSpPr>
        <p:spPr>
          <a:xfrm>
            <a:off x="462764" y="4229205"/>
            <a:ext cx="2919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</a:t>
            </a:r>
            <a:r>
              <a:rPr lang="ko-KR" altLang="en-US" dirty="0"/>
              <a:t> 분할 전 </a:t>
            </a:r>
            <a:r>
              <a:rPr lang="ko-KR" altLang="en-US" dirty="0" err="1"/>
              <a:t>동접</a:t>
            </a:r>
            <a:r>
              <a:rPr lang="en-US" altLang="ko-KR" dirty="0"/>
              <a:t>(2615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D6292-11A8-6C70-E4AB-9E90D37C59DC}"/>
              </a:ext>
            </a:extLst>
          </p:cNvPr>
          <p:cNvSpPr txBox="1"/>
          <p:nvPr/>
        </p:nvSpPr>
        <p:spPr>
          <a:xfrm>
            <a:off x="4647531" y="4229205"/>
            <a:ext cx="307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 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(3654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19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20C3C95-0A8D-84FF-0614-B106215E9C0D}"/>
              </a:ext>
            </a:extLst>
          </p:cNvPr>
          <p:cNvSpPr/>
          <p:nvPr/>
        </p:nvSpPr>
        <p:spPr>
          <a:xfrm>
            <a:off x="4857468" y="1596713"/>
            <a:ext cx="3719753" cy="3079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7D1E7F-A5B3-05D9-C2C0-41CC5A2D9D44}"/>
              </a:ext>
            </a:extLst>
          </p:cNvPr>
          <p:cNvSpPr/>
          <p:nvPr/>
        </p:nvSpPr>
        <p:spPr>
          <a:xfrm>
            <a:off x="339198" y="3251065"/>
            <a:ext cx="3189004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C8F274-1591-A764-252A-A474BC2F5992}"/>
              </a:ext>
            </a:extLst>
          </p:cNvPr>
          <p:cNvSpPr/>
          <p:nvPr/>
        </p:nvSpPr>
        <p:spPr>
          <a:xfrm>
            <a:off x="343905" y="1596714"/>
            <a:ext cx="3189004" cy="1487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Lua Script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34583-6F3D-815A-A0F7-AF1ED148C70E}"/>
              </a:ext>
            </a:extLst>
          </p:cNvPr>
          <p:cNvSpPr txBox="1"/>
          <p:nvPr/>
        </p:nvSpPr>
        <p:spPr>
          <a:xfrm>
            <a:off x="311700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</a:rPr>
              <a:t>스크립트의 가상머신을 통한 </a:t>
            </a:r>
            <a:r>
              <a:rPr lang="en-US" altLang="ko-KR" sz="1100" dirty="0">
                <a:latin typeface="Consolas" panose="020B0609020204030204" pitchFamily="49" charset="0"/>
              </a:rPr>
              <a:t>NPC AI </a:t>
            </a:r>
            <a:r>
              <a:rPr lang="ko-KR" altLang="en-US" sz="1100" dirty="0">
                <a:latin typeface="Consolas" panose="020B0609020204030204" pitchFamily="49" charset="0"/>
              </a:rPr>
              <a:t>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공격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방어</a:t>
            </a:r>
            <a:r>
              <a:rPr lang="en-US" altLang="ko-KR" sz="1100" dirty="0">
                <a:latin typeface="Consolas" panose="020B0609020204030204" pitchFamily="49" charset="0"/>
              </a:rPr>
              <a:t>, Message </a:t>
            </a:r>
            <a:r>
              <a:rPr lang="ko-KR" altLang="en-US" sz="1100" dirty="0">
                <a:latin typeface="Consolas" panose="020B0609020204030204" pitchFamily="49" charset="0"/>
              </a:rPr>
              <a:t>구현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66106-5406-A3A4-D9FD-58D9CC94A07B}"/>
              </a:ext>
            </a:extLst>
          </p:cNvPr>
          <p:cNvSpPr txBox="1"/>
          <p:nvPr/>
        </p:nvSpPr>
        <p:spPr>
          <a:xfrm>
            <a:off x="341923" y="1601228"/>
            <a:ext cx="30549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event_object_Attack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def_y = </a:t>
            </a:r>
            <a:r>
              <a:rPr lang="es-E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(def_id);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1 )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sv-SE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API_Default_Attack</a:t>
            </a:r>
            <a:r>
              <a:rPr lang="sv-SE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(myid, def_id);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4B4DF-D9C4-A6D7-D26B-A5B8DB7DD075}"/>
              </a:ext>
            </a:extLst>
          </p:cNvPr>
          <p:cNvSpPr txBox="1"/>
          <p:nvPr/>
        </p:nvSpPr>
        <p:spPr>
          <a:xfrm>
            <a:off x="291385" y="3251064"/>
            <a:ext cx="32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,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1000);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E3949-1183-DBF8-51AC-95AB710AD1D5}"/>
              </a:ext>
            </a:extLst>
          </p:cNvPr>
          <p:cNvSpPr txBox="1"/>
          <p:nvPr/>
        </p:nvSpPr>
        <p:spPr>
          <a:xfrm>
            <a:off x="4852761" y="1595180"/>
            <a:ext cx="36480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lua_State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L 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-&gt;_L;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shared_mutex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lock(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for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&gt;= MAX_USER)</a:t>
            </a:r>
            <a:endParaRPr lang="en-US" altLang="ko-KR" sz="8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break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(L !=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ko-KR" altLang="en-US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pair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while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attack_range.try_pop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-&gt;_x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a_range.first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&amp;&amp; 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-&gt;_y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a_range.second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lua_getglobal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status = </a:t>
            </a:r>
            <a:r>
              <a:rPr lang="en-US" altLang="ko-KR" sz="8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lua_pcall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0, 0, 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lua_lock.unlock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 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8B71A-6F50-33E9-ABFD-0DBCEDD10EB1}"/>
              </a:ext>
            </a:extLst>
          </p:cNvPr>
          <p:cNvSpPr txBox="1"/>
          <p:nvPr/>
        </p:nvSpPr>
        <p:spPr>
          <a:xfrm>
            <a:off x="4768641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- NPC </a:t>
            </a:r>
            <a:r>
              <a:rPr lang="ko-KR" altLang="en-US" sz="1100" dirty="0">
                <a:latin typeface="Consolas" panose="020B0609020204030204" pitchFamily="49" charset="0"/>
              </a:rPr>
              <a:t>원거리 공격 시 원거리의 모든 범위를 확인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ko-KR" altLang="en-US" sz="1100" dirty="0">
                <a:latin typeface="Consolas" panose="020B0609020204030204" pitchFamily="49" charset="0"/>
              </a:rPr>
              <a:t>범위 안에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있는지 </a:t>
            </a:r>
            <a:r>
              <a:rPr lang="en-US" altLang="ko-KR" sz="1100" dirty="0">
                <a:latin typeface="Consolas" panose="020B0609020204030204" pitchFamily="49" charset="0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</a:rPr>
              <a:t>로 확인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8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네트워크 게임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1" y="979925"/>
            <a:ext cx="424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탄막 슈팅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TCP socket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연결을 이용한 멀티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2022.11 ~ 2022.12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TCP/IP Socket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SDL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매칭 시스템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Object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충돌처리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https://github.com/kkh3a4a/2D_Game_Network</a:t>
            </a:r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5AD5298-1725-637A-9516-99DAB86B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59" y="1047401"/>
            <a:ext cx="3664141" cy="32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2" y="979925"/>
            <a:ext cx="34595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Thread,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player</a:t>
            </a:r>
            <a:r>
              <a:rPr lang="ko-KR" altLang="en-US" sz="900" dirty="0">
                <a:latin typeface="Consolas" panose="020B0609020204030204" pitchFamily="49" charset="0"/>
              </a:rPr>
              <a:t>의 </a:t>
            </a:r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특정 인원의</a:t>
            </a:r>
            <a:r>
              <a:rPr lang="en-US" altLang="ko-KR" sz="900" dirty="0">
                <a:latin typeface="Consolas" panose="020B0609020204030204" pitchFamily="49" charset="0"/>
              </a:rPr>
              <a:t> player</a:t>
            </a:r>
            <a:r>
              <a:rPr lang="ko-KR" altLang="en-US" sz="900" dirty="0">
                <a:latin typeface="Consolas" panose="020B0609020204030204" pitchFamily="49" charset="0"/>
              </a:rPr>
              <a:t>가 서버 </a:t>
            </a:r>
            <a:r>
              <a:rPr lang="ko-KR" altLang="en-US" sz="900" dirty="0" err="1">
                <a:latin typeface="Consolas" panose="020B0609020204030204" pitchFamily="49" charset="0"/>
              </a:rPr>
              <a:t>연결시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 </a:t>
            </a:r>
            <a:r>
              <a:rPr lang="ko-KR" altLang="en-US" sz="900" dirty="0">
                <a:latin typeface="Consolas" panose="020B0609020204030204" pitchFamily="49" charset="0"/>
              </a:rPr>
              <a:t>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과정 반복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Ingame_Thread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latin typeface="Consolas" panose="020B0609020204030204" pitchFamily="49" charset="0"/>
              </a:rPr>
              <a:t>랜덤한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object</a:t>
            </a:r>
            <a:r>
              <a:rPr lang="ko-KR" altLang="en-US" sz="900" dirty="0">
                <a:latin typeface="Consolas" panose="020B0609020204030204" pitchFamily="49" charset="0"/>
              </a:rPr>
              <a:t>와 </a:t>
            </a:r>
            <a:r>
              <a:rPr lang="en-US" altLang="ko-KR" sz="900" dirty="0">
                <a:latin typeface="Consolas" panose="020B0609020204030204" pitchFamily="49" charset="0"/>
              </a:rPr>
              <a:t>player </a:t>
            </a:r>
            <a:r>
              <a:rPr lang="ko-KR" altLang="en-US" sz="900" dirty="0">
                <a:latin typeface="Consolas" panose="020B0609020204030204" pitchFamily="49" charset="0"/>
              </a:rPr>
              <a:t>위치 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 직접 송수신 하지 않고</a:t>
            </a:r>
            <a:r>
              <a:rPr lang="en-US" altLang="ko-KR" sz="900" dirty="0">
                <a:latin typeface="Consolas" panose="020B0609020204030204" pitchFamily="49" charset="0"/>
              </a:rPr>
              <a:t> client thread</a:t>
            </a:r>
            <a:r>
              <a:rPr lang="ko-KR" altLang="en-US" sz="900" dirty="0">
                <a:latin typeface="Consolas" panose="020B0609020204030204" pitchFamily="49" charset="0"/>
              </a:rPr>
              <a:t>를 통해 데이터를 송수신 한다</a:t>
            </a:r>
            <a:r>
              <a:rPr lang="en-US" altLang="ko-KR" sz="9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Client 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와의 송수신을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에서의 데이터 변화 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에게 전송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반대로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의 입력을 받아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에서 상호 작용 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송수신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와 게임 로직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를 구분하여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특정 클라이언트의 네트워크 송수신이 느리더라도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게임 자체가 </a:t>
            </a:r>
            <a:r>
              <a:rPr lang="ko-KR" altLang="en-US" sz="900" dirty="0" err="1">
                <a:latin typeface="Consolas" panose="020B0609020204030204" pitchFamily="49" charset="0"/>
              </a:rPr>
              <a:t>느려지지않음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후기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 나중에 보니 쓰레드를 너무 많이 생성하는 단점이 보임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0070C0"/>
                </a:solidFill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Overlapped I/O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로 클라이언트 송수신을 하게 하거나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IOCP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를 사용해서 쓰레드 수를 제한 해야 함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28891-7F1E-97F2-4F94-91B89DC7E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61" y="269124"/>
            <a:ext cx="5151375" cy="4605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3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Contents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3238AE-BFC7-83A0-950D-3A9EDAE2C7B8}"/>
              </a:ext>
            </a:extLst>
          </p:cNvPr>
          <p:cNvSpPr/>
          <p:nvPr/>
        </p:nvSpPr>
        <p:spPr>
          <a:xfrm>
            <a:off x="31170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Unreal Engine5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36ED6E-4596-7027-BF1D-819C8D703602}"/>
              </a:ext>
            </a:extLst>
          </p:cNvPr>
          <p:cNvCxnSpPr>
            <a:cxnSpLocks/>
          </p:cNvCxnSpPr>
          <p:nvPr/>
        </p:nvCxnSpPr>
        <p:spPr>
          <a:xfrm>
            <a:off x="465513" y="2011408"/>
            <a:ext cx="2324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E8EBCB-8CC6-2D24-0508-D6521922CF52}"/>
              </a:ext>
            </a:extLst>
          </p:cNvPr>
          <p:cNvSpPr/>
          <p:nvPr/>
        </p:nvSpPr>
        <p:spPr>
          <a:xfrm>
            <a:off x="309637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2D MMO RPG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개인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IOCP,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SQL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SFML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17AA90-8FC1-CB0B-E154-F2DC93D995F5}"/>
              </a:ext>
            </a:extLst>
          </p:cNvPr>
          <p:cNvCxnSpPr>
            <a:cxnSpLocks/>
          </p:cNvCxnSpPr>
          <p:nvPr/>
        </p:nvCxnSpPr>
        <p:spPr>
          <a:xfrm>
            <a:off x="3250182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DABC33-9ED3-3214-4681-0C5509102458}"/>
              </a:ext>
            </a:extLst>
          </p:cNvPr>
          <p:cNvSpPr/>
          <p:nvPr/>
        </p:nvSpPr>
        <p:spPr>
          <a:xfrm>
            <a:off x="5881041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네트워크 게임 프로그래밍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TCP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SDL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FC63A7-3ADE-6F39-E216-C56E5335EAB5}"/>
              </a:ext>
            </a:extLst>
          </p:cNvPr>
          <p:cNvCxnSpPr>
            <a:cxnSpLocks/>
          </p:cNvCxnSpPr>
          <p:nvPr/>
        </p:nvCxnSpPr>
        <p:spPr>
          <a:xfrm>
            <a:off x="6034854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29AE8D-95A5-ADFD-7C01-5FA63BEFA3DF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8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 descr="텍스트, 스크린샷, 회로이(가) 표시된 사진&#10;&#10;자동 생성된 설명">
            <a:extLst>
              <a:ext uri="{FF2B5EF4-FFF2-40B4-BE49-F238E27FC236}">
                <a16:creationId xmlns:a16="http://schemas.microsoft.com/office/drawing/2014/main" id="{74419862-D006-0F93-1CED-21DB4CCA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53" y="326961"/>
            <a:ext cx="3333404" cy="19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38C17-FDFC-B257-5BF8-58FB141942D1}"/>
              </a:ext>
            </a:extLst>
          </p:cNvPr>
          <p:cNvSpPr txBox="1"/>
          <p:nvPr/>
        </p:nvSpPr>
        <p:spPr>
          <a:xfrm>
            <a:off x="399011" y="816434"/>
            <a:ext cx="417298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도시 경영 생존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 Unreal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Engine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을 통한 게임 제작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실시간 지형변화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2023.01 ~ 2023.07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GIT,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Unreal Engine5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IOCP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Unreal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로그인과 플레이어 연결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모든 컨텐츠를 서버에서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  <a:hlinkClick r:id="rId3"/>
              </a:rPr>
              <a:t>https://github.com/kkh3a4a/Survil_project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Youtude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  <a:hlinkClick r:id="rId4"/>
              </a:rPr>
              <a:t>https://www.youtube.com/watch?v=v5jh6FqcvPU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0" name="그림 9" descr="텍스트, 스크린샷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0EC40FB6-7126-AAEB-65AD-0811165B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154" y="2275602"/>
            <a:ext cx="3333404" cy="19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61250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많은 양의 데이터 처리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게임의 큰 특징이 실시간으로 변하는 사막 지형의 구현입니다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게임에서 주기적으로 변하는 지형을 클라이언트에서 동기화 하기 위해</a:t>
            </a:r>
            <a:endParaRPr lang="en-US" altLang="ko-KR" dirty="0"/>
          </a:p>
          <a:p>
            <a:r>
              <a:rPr lang="en-US" altLang="ko-KR" dirty="0"/>
              <a:t>12MByte</a:t>
            </a:r>
            <a:r>
              <a:rPr lang="ko-KR" altLang="en-US" dirty="0"/>
              <a:t>를 서버에서 전송해야 하는데</a:t>
            </a:r>
            <a:r>
              <a:rPr lang="en-US" altLang="ko-KR" dirty="0"/>
              <a:t>, </a:t>
            </a:r>
            <a:r>
              <a:rPr lang="ko-KR" altLang="en-US" dirty="0"/>
              <a:t>네트워크로 보내기에는 많은 데이터이기 때문에  플레이어의 시점을 제한 시키고 </a:t>
            </a:r>
            <a:r>
              <a:rPr lang="en-US" altLang="ko-KR" dirty="0"/>
              <a:t>player</a:t>
            </a:r>
            <a:r>
              <a:rPr lang="ko-KR" altLang="en-US" dirty="0"/>
              <a:t>가 보는 시야내의</a:t>
            </a:r>
            <a:br>
              <a:rPr lang="en-US" altLang="ko-KR" dirty="0"/>
            </a:br>
            <a:r>
              <a:rPr lang="ko-KR" altLang="en-US" dirty="0"/>
              <a:t>지형만을 전송하도록 최적화하였습니다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시야내의 지형만을 전송해도 서버에서 클라이언트로 보내는 데이터는  </a:t>
            </a:r>
            <a:r>
              <a:rPr lang="en-US" altLang="ko-KR" dirty="0"/>
              <a:t>24KByte</a:t>
            </a:r>
            <a:r>
              <a:rPr lang="ko-KR" altLang="en-US" dirty="0"/>
              <a:t>로 많기 때문에 카메라 이동 시에는 시야내의 지형을 모두 보내는 것이 아닌 새로 시야에 들어온 지형의 데이터만 </a:t>
            </a:r>
            <a:r>
              <a:rPr lang="en-US" altLang="ko-KR" dirty="0"/>
              <a:t>( 200 </a:t>
            </a:r>
            <a:r>
              <a:rPr lang="ko-KR" altLang="en-US" dirty="0"/>
              <a:t>또는</a:t>
            </a:r>
            <a:r>
              <a:rPr lang="en-US" altLang="ko-KR" dirty="0"/>
              <a:t> 120Byte)</a:t>
            </a:r>
            <a:r>
              <a:rPr lang="ko-KR" altLang="en-US" dirty="0"/>
              <a:t> 보내도록 개선하였습니다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64223-B06C-8494-D7C7-53635905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38" y="376382"/>
            <a:ext cx="2183477" cy="1984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5D49F-58D3-F9B5-2C54-445FE4F34BFB}"/>
              </a:ext>
            </a:extLst>
          </p:cNvPr>
          <p:cNvSpPr txBox="1"/>
          <p:nvPr/>
        </p:nvSpPr>
        <p:spPr>
          <a:xfrm>
            <a:off x="6833062" y="2360816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(Bitmap)</a:t>
            </a:r>
            <a:endParaRPr lang="ko-KR" altLang="en-US" dirty="0"/>
          </a:p>
        </p:txBody>
      </p:sp>
      <p:pic>
        <p:nvPicPr>
          <p:cNvPr id="8" name="그림 7" descr="모래언덕이(가) 표시된 사진&#10;&#10;자동 생성된 설명">
            <a:extLst>
              <a:ext uri="{FF2B5EF4-FFF2-40B4-BE49-F238E27FC236}">
                <a16:creationId xmlns:a16="http://schemas.microsoft.com/office/drawing/2014/main" id="{828C0DA8-FC65-017E-6C7C-B5CC7089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66" y="2668593"/>
            <a:ext cx="2224535" cy="1189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9EC39-5710-B2A6-2667-B0E949C3D8F0}"/>
              </a:ext>
            </a:extLst>
          </p:cNvPr>
          <p:cNvSpPr txBox="1"/>
          <p:nvPr/>
        </p:nvSpPr>
        <p:spPr>
          <a:xfrm>
            <a:off x="6833062" y="3895595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(Unreal 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93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0DEE4A-1D7D-DFF9-B1DA-B43366945E8E}"/>
              </a:ext>
            </a:extLst>
          </p:cNvPr>
          <p:cNvSpPr/>
          <p:nvPr/>
        </p:nvSpPr>
        <p:spPr>
          <a:xfrm>
            <a:off x="5525401" y="1537878"/>
            <a:ext cx="3444031" cy="1402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B7BD74-95EA-DBB8-F832-12C065472704}"/>
              </a:ext>
            </a:extLst>
          </p:cNvPr>
          <p:cNvSpPr/>
          <p:nvPr/>
        </p:nvSpPr>
        <p:spPr>
          <a:xfrm>
            <a:off x="5525401" y="3001389"/>
            <a:ext cx="3444031" cy="1881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708943-7647-AA6F-62BE-BC2E29D829E0}"/>
              </a:ext>
            </a:extLst>
          </p:cNvPr>
          <p:cNvSpPr/>
          <p:nvPr/>
        </p:nvSpPr>
        <p:spPr>
          <a:xfrm>
            <a:off x="382385" y="1022998"/>
            <a:ext cx="5087391" cy="3873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지형데이터 전송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508739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카메라가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방향으로 이동했을 시 한 줄만 보내는 코드</a:t>
            </a:r>
            <a:endParaRPr lang="en-US" altLang="ko-KR" sz="7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//Terrain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fr-FR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terrain_packet;</a:t>
            </a:r>
          </a:p>
          <a:p>
            <a:pPr lvl="2"/>
            <a:r>
              <a:rPr lang="en-US" altLang="ko-KR" sz="700" dirty="0"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terrain_packet.size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terrain_packet.type = </a:t>
            </a:r>
            <a:r>
              <a:rPr lang="fr-FR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terrain_packet.terrainX = _x + _currentX;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send_packet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1B0BF-0DCD-FC23-BC25-D36D438C0AAC}"/>
              </a:ext>
            </a:extLst>
          </p:cNvPr>
          <p:cNvSpPr txBox="1"/>
          <p:nvPr/>
        </p:nvSpPr>
        <p:spPr>
          <a:xfrm>
            <a:off x="5469775" y="3001389"/>
            <a:ext cx="3571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static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(Terrain[0],Terrain[1],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(Terrain[1],Terrain[0],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B6D9965-BC72-10E8-DA5B-E7490797D0CA}"/>
              </a:ext>
            </a:extLst>
          </p:cNvPr>
          <p:cNvSpPr/>
          <p:nvPr/>
        </p:nvSpPr>
        <p:spPr>
          <a:xfrm>
            <a:off x="4217326" y="834732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8CB83-84CB-324C-CF6A-18993843792B}"/>
              </a:ext>
            </a:extLst>
          </p:cNvPr>
          <p:cNvSpPr txBox="1"/>
          <p:nvPr/>
        </p:nvSpPr>
        <p:spPr>
          <a:xfrm>
            <a:off x="5525401" y="1555718"/>
            <a:ext cx="3431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AMeshTerrain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::Tick(float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Super::Tick(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(!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return;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WindDirectionChanged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ChangeWindDirection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for (int32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Vertices.Num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++) 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Vertices[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].Z = Terrain2DArray[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 SIGHT_X][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SIGHT_X] * 50;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...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B8803E-F001-ED2D-1B89-FB31DB747131}"/>
              </a:ext>
            </a:extLst>
          </p:cNvPr>
          <p:cNvSpPr/>
          <p:nvPr/>
        </p:nvSpPr>
        <p:spPr>
          <a:xfrm>
            <a:off x="7817672" y="1370218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2BAA7-A633-4434-036F-E929973CF59C}"/>
              </a:ext>
            </a:extLst>
          </p:cNvPr>
          <p:cNvSpPr txBox="1"/>
          <p:nvPr/>
        </p:nvSpPr>
        <p:spPr>
          <a:xfrm>
            <a:off x="5476805" y="991497"/>
            <a:ext cx="3541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클라이언트에서 모든 지형의 업데이트가 </a:t>
            </a:r>
            <a:r>
              <a:rPr lang="ko-KR" altLang="en-US" sz="1100">
                <a:latin typeface="+mj-ea"/>
                <a:ea typeface="+mj-ea"/>
              </a:rPr>
              <a:t>완료된 후에 </a:t>
            </a:r>
            <a:r>
              <a:rPr lang="ko-KR" altLang="en-US" sz="1100" dirty="0">
                <a:latin typeface="+mj-ea"/>
                <a:ea typeface="+mj-ea"/>
              </a:rPr>
              <a:t>지형변화를 업데이트하도록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152062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11AB80-5F14-9638-CD7B-6632D9DA31D7}"/>
              </a:ext>
            </a:extLst>
          </p:cNvPr>
          <p:cNvSpPr/>
          <p:nvPr/>
        </p:nvSpPr>
        <p:spPr>
          <a:xfrm>
            <a:off x="195444" y="1662817"/>
            <a:ext cx="2633802" cy="30976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게임 로직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6EC859-3E67-7B12-CA10-AE7B30D3110A}"/>
              </a:ext>
            </a:extLst>
          </p:cNvPr>
          <p:cNvSpPr/>
          <p:nvPr/>
        </p:nvSpPr>
        <p:spPr>
          <a:xfrm>
            <a:off x="732091" y="1510417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63D32E8-8A09-86F5-1321-A4B3D9BE7B80}"/>
              </a:ext>
            </a:extLst>
          </p:cNvPr>
          <p:cNvSpPr/>
          <p:nvPr/>
        </p:nvSpPr>
        <p:spPr>
          <a:xfrm>
            <a:off x="732090" y="2026783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48D223-03FA-2309-075E-6F59B08A07B2}"/>
              </a:ext>
            </a:extLst>
          </p:cNvPr>
          <p:cNvSpPr/>
          <p:nvPr/>
        </p:nvSpPr>
        <p:spPr>
          <a:xfrm>
            <a:off x="3342109" y="1405270"/>
            <a:ext cx="1773199" cy="21923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IOCP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Worker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D37D04-D082-A004-AEAF-CD3AAEF8D80E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 flipV="1">
            <a:off x="2311509" y="2303769"/>
            <a:ext cx="1224380" cy="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FECF8A-72A0-B699-9A2C-0BCF6802C1D2}"/>
              </a:ext>
            </a:extLst>
          </p:cNvPr>
          <p:cNvSpPr/>
          <p:nvPr/>
        </p:nvSpPr>
        <p:spPr>
          <a:xfrm>
            <a:off x="6497572" y="1811226"/>
            <a:ext cx="1579416" cy="25131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Ingame</a:t>
            </a:r>
            <a:r>
              <a:rPr lang="en-US" altLang="ko-KR" dirty="0">
                <a:solidFill>
                  <a:schemeClr val="tx1"/>
                </a:solidFill>
              </a:rPr>
              <a:t> 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D802E8-8247-3582-754D-249913DCC341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515623" y="2583763"/>
            <a:ext cx="6177" cy="28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422F7A-9E82-B5E5-1C61-2226234A1A3A}"/>
              </a:ext>
            </a:extLst>
          </p:cNvPr>
          <p:cNvSpPr/>
          <p:nvPr/>
        </p:nvSpPr>
        <p:spPr>
          <a:xfrm>
            <a:off x="725913" y="2865288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8AF0FC-6754-F35C-B0D4-0A40E39767D4}"/>
              </a:ext>
            </a:extLst>
          </p:cNvPr>
          <p:cNvSpPr/>
          <p:nvPr/>
        </p:nvSpPr>
        <p:spPr>
          <a:xfrm>
            <a:off x="665590" y="3759985"/>
            <a:ext cx="170410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566580C-571E-3581-504B-B9A4AE4D414A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515623" y="3422268"/>
            <a:ext cx="2022" cy="33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6DADA68-4B4F-8237-13BC-59181BAFEF6A}"/>
              </a:ext>
            </a:extLst>
          </p:cNvPr>
          <p:cNvSpPr/>
          <p:nvPr/>
        </p:nvSpPr>
        <p:spPr>
          <a:xfrm>
            <a:off x="3535889" y="2831498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r>
              <a:rPr lang="ko-KR" altLang="en-US" dirty="0">
                <a:solidFill>
                  <a:schemeClr val="tx1"/>
                </a:solidFill>
              </a:rPr>
              <a:t>에 대한 모든 처리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5664BD1-A49C-119E-FE07-54624F09ACB7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2305332" y="3126078"/>
            <a:ext cx="1230557" cy="1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DFE499-EB62-EDC1-3647-D17E3833532D}"/>
              </a:ext>
            </a:extLst>
          </p:cNvPr>
          <p:cNvSpPr txBox="1"/>
          <p:nvPr/>
        </p:nvSpPr>
        <p:spPr>
          <a:xfrm>
            <a:off x="5249728" y="3071109"/>
            <a:ext cx="1304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게임 시작 시 생성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67EC5E6-5BC1-1191-B709-0D469EF98792}"/>
              </a:ext>
            </a:extLst>
          </p:cNvPr>
          <p:cNvSpPr/>
          <p:nvPr/>
        </p:nvSpPr>
        <p:spPr>
          <a:xfrm>
            <a:off x="6645106" y="2709436"/>
            <a:ext cx="1284348" cy="10806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태양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지형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전투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타이머 작업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66BA427-9972-850E-D166-72945EB5693D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 rot="5400000" flipH="1">
            <a:off x="535185" y="3334506"/>
            <a:ext cx="1173187" cy="791732"/>
          </a:xfrm>
          <a:prstGeom prst="bentConnector4">
            <a:avLst>
              <a:gd name="adj1" fmla="val -19485"/>
              <a:gd name="adj2" fmla="val 136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C1AEB30-3F4F-85EA-5113-BC99EDDD6060}"/>
              </a:ext>
            </a:extLst>
          </p:cNvPr>
          <p:cNvSpPr/>
          <p:nvPr/>
        </p:nvSpPr>
        <p:spPr>
          <a:xfrm>
            <a:off x="3535889" y="2009189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A4767D2C-A1D4-2262-7C10-8978C3556851}"/>
              </a:ext>
            </a:extLst>
          </p:cNvPr>
          <p:cNvCxnSpPr>
            <a:cxnSpLocks/>
            <a:stCxn id="46" idx="3"/>
            <a:endCxn id="19" idx="1"/>
          </p:cNvCxnSpPr>
          <p:nvPr/>
        </p:nvCxnSpPr>
        <p:spPr>
          <a:xfrm>
            <a:off x="4964300" y="2303769"/>
            <a:ext cx="1533272" cy="764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46C1EF-B02C-D05D-EA6D-84F5B0CD8A93}"/>
              </a:ext>
            </a:extLst>
          </p:cNvPr>
          <p:cNvSpPr/>
          <p:nvPr/>
        </p:nvSpPr>
        <p:spPr>
          <a:xfrm>
            <a:off x="2987505" y="979925"/>
            <a:ext cx="5557808" cy="37805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A5912-80B4-F86C-5119-8A6897FA63C2}"/>
              </a:ext>
            </a:extLst>
          </p:cNvPr>
          <p:cNvSpPr/>
          <p:nvPr/>
        </p:nvSpPr>
        <p:spPr>
          <a:xfrm>
            <a:off x="3466564" y="861263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A030D04-6A7E-CA53-7961-C72F29C4703F}"/>
              </a:ext>
            </a:extLst>
          </p:cNvPr>
          <p:cNvCxnSpPr>
            <a:stCxn id="62" idx="2"/>
            <a:endCxn id="39" idx="3"/>
          </p:cNvCxnSpPr>
          <p:nvPr/>
        </p:nvCxnSpPr>
        <p:spPr>
          <a:xfrm rot="5400000">
            <a:off x="4704309" y="1455503"/>
            <a:ext cx="248363" cy="49175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F64EFA4-FBF6-B73B-E812-A74A5BDA996A}"/>
              </a:ext>
            </a:extLst>
          </p:cNvPr>
          <p:cNvCxnSpPr>
            <a:stCxn id="44" idx="2"/>
            <a:endCxn id="39" idx="3"/>
          </p:cNvCxnSpPr>
          <p:nvPr/>
        </p:nvCxnSpPr>
        <p:spPr>
          <a:xfrm rot="5400000">
            <a:off x="3000988" y="2789368"/>
            <a:ext cx="617818" cy="1880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84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15965F-EEC6-B1FE-CE88-63AF6656DB93}"/>
              </a:ext>
            </a:extLst>
          </p:cNvPr>
          <p:cNvSpPr/>
          <p:nvPr/>
        </p:nvSpPr>
        <p:spPr>
          <a:xfrm>
            <a:off x="5376298" y="435938"/>
            <a:ext cx="3456002" cy="12532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+mj-ea"/>
              </a:rPr>
              <a:t>Unreal</a:t>
            </a:r>
            <a:r>
              <a:rPr lang="ko-KR" altLang="en-US" dirty="0">
                <a:latin typeface="Consolas" panose="020B0609020204030204" pitchFamily="49" charset="0"/>
                <a:ea typeface="+mj-ea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Consolas" panose="020B0609020204030204" pitchFamily="49" charset="0"/>
              </a:rPr>
              <a:t>Engine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C502F-AFD6-1F77-AD16-2DF5223D9018}"/>
              </a:ext>
            </a:extLst>
          </p:cNvPr>
          <p:cNvSpPr txBox="1"/>
          <p:nvPr/>
        </p:nvSpPr>
        <p:spPr>
          <a:xfrm>
            <a:off x="382385" y="1022998"/>
            <a:ext cx="48296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Unreal Engine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IOCP 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연동 구현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b="0" i="0" dirty="0">
              <a:solidFill>
                <a:srgbClr val="34354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Unreal Engine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과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IOCP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연동을 위해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FsocketThread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통해 서버와 클라이언트를 연동하였습니다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서버에서 보낸 패킷을 처리하기 위해 각 역할에 맞는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Actor(Manager)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생성하였고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 패킷 전달을 위해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각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각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concurrent_queue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갖도록 했으며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매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tick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마다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패킷을 꺼내서 처리하도록 했습니다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en-US" altLang="ko-KR" i="0" dirty="0">
              <a:solidFill>
                <a:schemeClr val="tx1"/>
              </a:solidFill>
              <a:effectLst/>
              <a:latin typeface="Consolas" panose="020B0609020204030204" pitchFamily="49" charset="0"/>
              <a:ea typeface="+mn-ea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FsocketThread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에서 바로 패킷 처리를 하면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&lt;</a:t>
            </a:r>
            <a:r>
              <a:rPr lang="ko-KR" altLang="en-US" i="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+mn-ea"/>
              </a:rPr>
              <a:t>원인 설명 필요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&gt;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오류가 발생하기 때문에 이러한 방식을 사용하였습니다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.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64EE-444E-F221-C381-77CC81BCC18F}"/>
              </a:ext>
            </a:extLst>
          </p:cNvPr>
          <p:cNvSpPr txBox="1"/>
          <p:nvPr/>
        </p:nvSpPr>
        <p:spPr>
          <a:xfrm>
            <a:off x="5376298" y="435938"/>
            <a:ext cx="3767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packet = </a:t>
            </a:r>
            <a:r>
              <a:rPr lang="en-US" altLang="ko-KR" sz="10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</a:t>
            </a:r>
            <a:r>
              <a:rPr lang="en-US" altLang="ko-KR" sz="10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_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SetCitizenQueue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(packet);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break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en-US" altLang="ko-KR" sz="10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8515-E7D1-C576-4965-59B936A04BAA}"/>
              </a:ext>
            </a:extLst>
          </p:cNvPr>
          <p:cNvSpPr txBox="1"/>
          <p:nvPr/>
        </p:nvSpPr>
        <p:spPr>
          <a:xfrm>
            <a:off x="5376298" y="1877514"/>
            <a:ext cx="336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SetCitizenQueue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sc_packet_citizenmove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Citizen_Move_Queue.push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(*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F9E1-F53B-75E6-9691-913B8B61811A}"/>
              </a:ext>
            </a:extLst>
          </p:cNvPr>
          <p:cNvSpPr txBox="1"/>
          <p:nvPr/>
        </p:nvSpPr>
        <p:spPr>
          <a:xfrm>
            <a:off x="5376298" y="2988456"/>
            <a:ext cx="3291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</a:t>
            </a:r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endParaRPr lang="en-US" altLang="ko-KR" sz="1000" dirty="0">
              <a:solidFill>
                <a:srgbClr val="2B91AF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while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CitizenQueue.empty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 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CitizenQueue.try_pop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Spawn_Citizen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}</a:t>
            </a:r>
          </a:p>
          <a:p>
            <a:r>
              <a:rPr lang="en-US" altLang="ko-KR" sz="1000" dirty="0">
                <a:latin typeface="Consolas" panose="020B0609020204030204" pitchFamily="49" charset="0"/>
                <a:ea typeface="돋움체" panose="020B0609000101010101" pitchFamily="49" charset="-127"/>
              </a:rPr>
              <a:t>...</a:t>
            </a:r>
          </a:p>
          <a:p>
            <a:r>
              <a:rPr lang="en-US" altLang="ko-KR" sz="1000" dirty="0"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57C49F-A5F1-46BF-0423-320BF083C3E0}"/>
              </a:ext>
            </a:extLst>
          </p:cNvPr>
          <p:cNvSpPr/>
          <p:nvPr/>
        </p:nvSpPr>
        <p:spPr>
          <a:xfrm>
            <a:off x="5376298" y="1864323"/>
            <a:ext cx="3456002" cy="8749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1B39E4-025A-CF76-4BDA-D995E6EDFA35}"/>
              </a:ext>
            </a:extLst>
          </p:cNvPr>
          <p:cNvSpPr/>
          <p:nvPr/>
        </p:nvSpPr>
        <p:spPr>
          <a:xfrm>
            <a:off x="5376298" y="3001647"/>
            <a:ext cx="3456002" cy="1477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6D1DB6-43D4-7180-04B2-10826916A3DC}"/>
              </a:ext>
            </a:extLst>
          </p:cNvPr>
          <p:cNvCxnSpPr>
            <a:cxnSpLocks/>
          </p:cNvCxnSpPr>
          <p:nvPr/>
        </p:nvCxnSpPr>
        <p:spPr>
          <a:xfrm>
            <a:off x="7046110" y="1689199"/>
            <a:ext cx="0" cy="17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5437E42-875B-9B1A-7B98-37359DC6C8B5}"/>
              </a:ext>
            </a:extLst>
          </p:cNvPr>
          <p:cNvCxnSpPr>
            <a:cxnSpLocks/>
          </p:cNvCxnSpPr>
          <p:nvPr/>
        </p:nvCxnSpPr>
        <p:spPr>
          <a:xfrm>
            <a:off x="7046110" y="2739289"/>
            <a:ext cx="0" cy="26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9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+mj-ea"/>
              </a:rPr>
              <a:t>Content(Server)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C502F-AFD6-1F77-AD16-2DF5223D9018}"/>
              </a:ext>
            </a:extLst>
          </p:cNvPr>
          <p:cNvSpPr txBox="1"/>
          <p:nvPr/>
        </p:nvSpPr>
        <p:spPr>
          <a:xfrm>
            <a:off x="311700" y="945697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시민 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AI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시민들은 모두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이동 시키며 밤이 되면 집에 들어가고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낮이 되면 일터로 이동합니다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3E700-A1AD-A58F-1C50-D48A79CB4DA3}"/>
              </a:ext>
            </a:extLst>
          </p:cNvPr>
          <p:cNvSpPr txBox="1"/>
          <p:nvPr/>
        </p:nvSpPr>
        <p:spPr>
          <a:xfrm>
            <a:off x="311700" y="1561250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거래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모든 거래를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관리하기때문에 클라이언트 변조를 통한 버그 플레이가 방지됩니다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F954-70A5-933D-C1A7-121AA2D519AB}"/>
              </a:ext>
            </a:extLst>
          </p:cNvPr>
          <p:cNvSpPr txBox="1"/>
          <p:nvPr/>
        </p:nvSpPr>
        <p:spPr>
          <a:xfrm>
            <a:off x="311700" y="2090591"/>
            <a:ext cx="860785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건축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/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효과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건축 진행 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건물 건축이 가능한지 확인 후 클라이언트 전송합니다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건물이나 자원이 건축 위치에 있을 시 건축이 불가능 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효과는 서버에서 저장하고 관리합니다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ADC1B-6F5E-8676-C6C5-8C060E9DE5E4}"/>
              </a:ext>
            </a:extLst>
          </p:cNvPr>
          <p:cNvSpPr txBox="1"/>
          <p:nvPr/>
        </p:nvSpPr>
        <p:spPr>
          <a:xfrm>
            <a:off x="311700" y="3106254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연구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연구와 연구 시간을 서버에서 관리하여 버그 플레이를 방지합니다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66070-AAC4-7C6D-00AC-613A0C1D831F}"/>
              </a:ext>
            </a:extLst>
          </p:cNvPr>
          <p:cNvSpPr txBox="1"/>
          <p:nvPr/>
        </p:nvSpPr>
        <p:spPr>
          <a:xfrm>
            <a:off x="311700" y="3691029"/>
            <a:ext cx="8607856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전투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군인들간 전투는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관리합니다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 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거리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데미지 계산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HP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관리 등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마을 방어 시 군인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를 통해서 자동으로 방어하도록 구현하였습니다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944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게임서버 프로그래밍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175FF-F377-4B3D-B1CE-FB6FA1868E27}"/>
              </a:ext>
            </a:extLst>
          </p:cNvPr>
          <p:cNvSpPr txBox="1"/>
          <p:nvPr/>
        </p:nvSpPr>
        <p:spPr>
          <a:xfrm>
            <a:off x="399011" y="997526"/>
            <a:ext cx="4172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MMORPG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연동을 통한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데이터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접속 시 서버 과부하 방지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2023.05 ~ 2023.06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SFML,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Lua script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컨텐트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추가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- 20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만마리의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NPC 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제어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	- NPC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종류 추가 및 각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최대 동시 접속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4435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i5-12400F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32GB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https://github.com/kkh3a4a/GameServerProject</a:t>
            </a:r>
          </a:p>
          <a:p>
            <a:endParaRPr lang="ko-KR" altLang="en-US" dirty="0"/>
          </a:p>
        </p:txBody>
      </p:sp>
      <p:pic>
        <p:nvPicPr>
          <p:cNvPr id="8" name="그림 7" descr="사각형, 스크린샷, 직사각형, 패턴이(가) 표시된 사진&#10;&#10;자동 생성된 설명">
            <a:extLst>
              <a:ext uri="{FF2B5EF4-FFF2-40B4-BE49-F238E27FC236}">
                <a16:creationId xmlns:a16="http://schemas.microsoft.com/office/drawing/2014/main" id="{416E0FE1-964B-CD42-1F14-626D5A95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21" y="306595"/>
            <a:ext cx="2479025" cy="2345166"/>
          </a:xfrm>
          <a:prstGeom prst="rect">
            <a:avLst/>
          </a:prstGeom>
        </p:spPr>
      </p:pic>
      <p:pic>
        <p:nvPicPr>
          <p:cNvPr id="3" name="그림 2" descr="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0A1F3043-84E7-040B-8894-E5C0FB19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1" y="2824152"/>
            <a:ext cx="2487261" cy="18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135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230E35222D3843BEEB72EC2D9204FC" ma:contentTypeVersion="2" ma:contentTypeDescription="새 문서를 만듭니다." ma:contentTypeScope="" ma:versionID="5393aaff91954c76b1b683e9a5608cea">
  <xsd:schema xmlns:xsd="http://www.w3.org/2001/XMLSchema" xmlns:xs="http://www.w3.org/2001/XMLSchema" xmlns:p="http://schemas.microsoft.com/office/2006/metadata/properties" xmlns:ns3="40417cfd-5ee9-4f27-b32c-05b3ffb2c773" targetNamespace="http://schemas.microsoft.com/office/2006/metadata/properties" ma:root="true" ma:fieldsID="2ef65e9a1312700681ee5f1e5151caaa" ns3:_="">
    <xsd:import namespace="40417cfd-5ee9-4f27-b32c-05b3ffb2c7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17cfd-5ee9-4f27-b32c-05b3ffb2c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1B6D13-895E-43AA-B14D-583444261BC4}">
  <ds:schemaRefs>
    <ds:schemaRef ds:uri="http://schemas.microsoft.com/office/2006/documentManagement/types"/>
    <ds:schemaRef ds:uri="40417cfd-5ee9-4f27-b32c-05b3ffb2c773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F614C11-CC89-4842-B139-2357435741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9BB87E-0319-4B57-952E-0B0C988A11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17cfd-5ee9-4f27-b32c-05b3ffb2c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2759</Words>
  <Application>Microsoft Office PowerPoint</Application>
  <PresentationFormat>화면 슬라이드 쇼(16:9)</PresentationFormat>
  <Paragraphs>429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Consolas</vt:lpstr>
      <vt:lpstr>Open Sans</vt:lpstr>
      <vt:lpstr>돋움체</vt:lpstr>
      <vt:lpstr>Arial</vt:lpstr>
      <vt:lpstr>Economica</vt:lpstr>
      <vt:lpstr>맑은 고딕</vt:lpstr>
      <vt:lpstr>Luxe</vt:lpstr>
      <vt:lpstr>P o r t f o l i o</vt:lpstr>
      <vt:lpstr>Contents</vt:lpstr>
      <vt:lpstr>Survil(졸업작품)</vt:lpstr>
      <vt:lpstr>지형변화</vt:lpstr>
      <vt:lpstr>지형데이터 전송 코드</vt:lpstr>
      <vt:lpstr>게임 로직</vt:lpstr>
      <vt:lpstr>Unreal Engine 연동</vt:lpstr>
      <vt:lpstr>Content(Server)</vt:lpstr>
      <vt:lpstr>게임서버 프로그래밍</vt:lpstr>
      <vt:lpstr>Zone 분할</vt:lpstr>
      <vt:lpstr>NPC AI</vt:lpstr>
      <vt:lpstr>DB 연동</vt:lpstr>
      <vt:lpstr>DB 연동</vt:lpstr>
      <vt:lpstr>DB 연동</vt:lpstr>
      <vt:lpstr>Lua Script</vt:lpstr>
      <vt:lpstr>네트워크 게임 프로그래밍</vt:lpstr>
      <vt:lpstr>로직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o r t f o l i o</dc:title>
  <cp:lastModifiedBy>Jung Nai Hoon</cp:lastModifiedBy>
  <cp:revision>30</cp:revision>
  <dcterms:modified xsi:type="dcterms:W3CDTF">2023-09-18T04:25:18Z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0x01010013230E35222D3843BEEB72EC2D9204FC</vt:lpwstr>
  </property>
</Properties>
</file>